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32"/>
  </p:notesMasterIdLst>
  <p:handoutMasterIdLst>
    <p:handoutMasterId r:id="rId33"/>
  </p:handoutMasterIdLst>
  <p:sldIdLst>
    <p:sldId id="256" r:id="rId6"/>
    <p:sldId id="257" r:id="rId7"/>
    <p:sldId id="258" r:id="rId8"/>
    <p:sldId id="259" r:id="rId9"/>
    <p:sldId id="273" r:id="rId10"/>
    <p:sldId id="303" r:id="rId11"/>
    <p:sldId id="304" r:id="rId12"/>
    <p:sldId id="274" r:id="rId13"/>
    <p:sldId id="275" r:id="rId14"/>
    <p:sldId id="276" r:id="rId15"/>
    <p:sldId id="277" r:id="rId16"/>
    <p:sldId id="312" r:id="rId17"/>
    <p:sldId id="301" r:id="rId18"/>
    <p:sldId id="278" r:id="rId19"/>
    <p:sldId id="302" r:id="rId20"/>
    <p:sldId id="313" r:id="rId21"/>
    <p:sldId id="314" r:id="rId22"/>
    <p:sldId id="315" r:id="rId23"/>
    <p:sldId id="316" r:id="rId24"/>
    <p:sldId id="317" r:id="rId25"/>
    <p:sldId id="309" r:id="rId26"/>
    <p:sldId id="310" r:id="rId27"/>
    <p:sldId id="280" r:id="rId28"/>
    <p:sldId id="284" r:id="rId29"/>
    <p:sldId id="282" r:id="rId30"/>
    <p:sldId id="283" r:id="rId3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60" autoAdjust="0"/>
    <p:restoredTop sz="67377" autoAdjust="0"/>
  </p:normalViewPr>
  <p:slideViewPr>
    <p:cSldViewPr snapToGrid="0">
      <p:cViewPr varScale="1">
        <p:scale>
          <a:sx n="57" d="100"/>
          <a:sy n="57" d="100"/>
        </p:scale>
        <p:origin x="-1992" y="-1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1" d="100"/>
          <a:sy n="71" d="100"/>
        </p:scale>
        <p:origin x="1848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Chef Software, Inc.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Chef Essentials - Windows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media/image1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0886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Chef Essentials - Windows</a:t>
            </a:r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0886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Chef Software,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Verify that the role can be found on the Chef Server.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2117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Verify specific information about the role. Specifically, does it have the run list that we defined?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985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</a:t>
            </a:r>
            <a:r>
              <a:rPr lang="en-US" baseline="0" dirty="0"/>
              <a:t> have created, and verified the role was uploaded to the Chef Server. It is now time for us to set up our nodes to use this role.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69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view</a:t>
            </a:r>
            <a:r>
              <a:rPr lang="en-US" baseline="0" dirty="0"/>
              <a:t> </a:t>
            </a:r>
            <a:r>
              <a:rPr lang="en-US" dirty="0"/>
              <a:t>the current state of the node.</a:t>
            </a:r>
            <a:r>
              <a:rPr lang="en-US" baseline="0" dirty="0"/>
              <a:t> We want to particularly pay attention to the current run list of the node.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469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the node</a:t>
            </a:r>
            <a:r>
              <a:rPr lang="en-US" baseline="0" dirty="0"/>
              <a:t>'s run list to the use the role.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9678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Verify</a:t>
            </a:r>
            <a:r>
              <a:rPr lang="en-US" baseline="0" dirty="0"/>
              <a:t> that the node's role has been updated successfully.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223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</a:t>
            </a:r>
            <a:r>
              <a:rPr lang="en-US" baseline="0" dirty="0"/>
              <a:t> more node remains.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view</a:t>
            </a:r>
            <a:r>
              <a:rPr lang="en-US" baseline="0" dirty="0"/>
              <a:t> </a:t>
            </a:r>
            <a:r>
              <a:rPr lang="en-US" dirty="0"/>
              <a:t>the current state of the node.</a:t>
            </a:r>
            <a:r>
              <a:rPr lang="en-US" baseline="0" dirty="0"/>
              <a:t> We want </a:t>
            </a:r>
            <a:r>
              <a:rPr lang="en-US" baseline="0"/>
              <a:t>to particularly pay attention to the current run list of the node.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2294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the node</a:t>
            </a:r>
            <a:r>
              <a:rPr lang="en-US" baseline="0" dirty="0"/>
              <a:t>'s run list to the use the role.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06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Verify</a:t>
            </a:r>
            <a:r>
              <a:rPr lang="en-US" baseline="0" dirty="0"/>
              <a:t> that the node's role has been updated successfully.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710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</a:t>
            </a:r>
            <a:r>
              <a:rPr lang="en-US" baseline="0" dirty="0"/>
              <a:t> this module you</a:t>
            </a:r>
            <a:r>
              <a:rPr lang="en-US" dirty="0"/>
              <a:t> will give your nodes a role to better describe them so you can configure them in a similar manner.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2578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</a:t>
            </a:r>
            <a:r>
              <a:rPr lang="en-US" baseline="0" dirty="0"/>
              <a:t> all of the nodes have been assigned the role. To ensure that their run lists are are correctly defined we should converge these nodes.</a:t>
            </a: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5536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If you use 'knife node show' to display the 'cloud' attribute for node1, you will see the local, private, and public connection information.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9131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Lets execute the show command again for each of our nodes 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7543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verify that everything is working the same as before, run 'knife </a:t>
            </a:r>
            <a:r>
              <a:rPr lang="en-US" dirty="0" err="1"/>
              <a:t>winrm</a:t>
            </a:r>
            <a:r>
              <a:rPr lang="en-US" dirty="0"/>
              <a:t>' for both of these nodes. In this instance the query syntax is going to find all nodes with the role set</a:t>
            </a:r>
            <a:r>
              <a:rPr lang="en-US" baseline="0" dirty="0"/>
              <a:t> to web.</a:t>
            </a:r>
          </a:p>
          <a:p>
            <a:endParaRPr lang="en-US" baseline="0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24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Answer</a:t>
            </a:r>
            <a:r>
              <a:rPr lang="en-US" baseline="0" dirty="0"/>
              <a:t> these questions. </a:t>
            </a:r>
          </a:p>
          <a:p>
            <a:endParaRPr lang="en-US" baseline="0" dirty="0"/>
          </a:p>
          <a:p>
            <a:r>
              <a:rPr lang="en-US" dirty="0"/>
              <a:t>With your answers, turn to another person and alternate asking each other asking these questions and sharing your answers.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347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When we set</a:t>
            </a:r>
            <a:r>
              <a:rPr lang="en-US" baseline="0" dirty="0"/>
              <a:t> out to describe the state of a particular node we often assign it a set of responsibilities. These responsibilities describe a role that this node plays within the organization. Chef has a similar concept of roles.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The Chef recipes that you build and then assign to the run list of a node describe what it is trying to accomplish. If you wanted to re-create this node you would need to transfer that same exact run list to a new node that you bootstrap. An easier way to manage this run list, being shared between nodes, is to create a Chef role. A Chef role allows you to describe a run list.</a:t>
            </a:r>
            <a:endParaRPr lang="en-US" dirty="0"/>
          </a:p>
          <a:p>
            <a:endParaRPr lang="en-US" dirty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69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When you assign a role to a node you do so in its run list. This allows us to configure many nodes in a similar fashion because we no longer need to re-create a long run list for each node--we simply give it a role or all the roles it needs to accomplish its desired function.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816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lab, define a new role named 'web' that has the run list: including the </a:t>
            </a:r>
            <a:r>
              <a:rPr lang="en-US" dirty="0" err="1"/>
              <a:t>myiis</a:t>
            </a:r>
            <a:r>
              <a:rPr lang="en-US" dirty="0"/>
              <a:t> cookbook's default recipe. </a:t>
            </a:r>
          </a:p>
          <a:p>
            <a:endParaRPr lang="en-US" dirty="0"/>
          </a:p>
          <a:p>
            <a:r>
              <a:rPr lang="en-US" dirty="0"/>
              <a:t>When you're done defining the role, upload it to the Chef Server, and then set the run list on </a:t>
            </a:r>
            <a:r>
              <a:rPr lang="en-US" dirty="0" smtClean="0"/>
              <a:t>web1 and web2 </a:t>
            </a:r>
            <a:r>
              <a:rPr lang="en-US" dirty="0"/>
              <a:t>to the role that you have defined. </a:t>
            </a:r>
          </a:p>
          <a:p>
            <a:endParaRPr lang="en-US" dirty="0"/>
          </a:p>
          <a:p>
            <a:r>
              <a:rPr lang="en-US" dirty="0"/>
              <a:t>And for good measure, though nothing should have changed, run 'sudo chef-client' on both </a:t>
            </a:r>
            <a:r>
              <a:rPr lang="en-US" dirty="0" smtClean="0"/>
              <a:t>web1 and web2 to </a:t>
            </a:r>
            <a:r>
              <a:rPr lang="en-US" dirty="0"/>
              <a:t>ensure that no functionality has been lost.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116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Return to the base of your Chef repository</a:t>
            </a:r>
            <a:r>
              <a:rPr lang="en-US" baseline="0" dirty="0"/>
              <a:t> and then ru</a:t>
            </a:r>
            <a:r>
              <a:rPr lang="en-US" dirty="0"/>
              <a:t>n 'knife role --help' to see the available commands. Similar to other commands, you can see that 'knife role' supports the ability to list currently-defined roles.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21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run 'knife role list' you can see from its lack of response that you have no roles defined.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288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we create a file named web.rb in the roles directory. </a:t>
            </a:r>
          </a:p>
          <a:p>
            <a:endParaRPr lang="en-US" dirty="0"/>
          </a:p>
          <a:p>
            <a:r>
              <a:rPr lang="en-US" dirty="0"/>
              <a:t>The name of the role is web. The description should be Web Server. The run list you define should contain the </a:t>
            </a:r>
            <a:r>
              <a:rPr lang="en-US" dirty="0" err="1"/>
              <a:t>iis</a:t>
            </a:r>
            <a:r>
              <a:rPr lang="en-US" dirty="0"/>
              <a:t> cookbook's default recipe.</a:t>
            </a:r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110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need to share the role with the Chef Server so upload that file. </a:t>
            </a:r>
          </a:p>
          <a:p>
            <a:endParaRPr lang="en-US" dirty="0"/>
          </a:p>
          <a:p>
            <a:r>
              <a:rPr lang="en-US" dirty="0"/>
              <a:t>Use the command 'knife role from file web.rb'. 'knife' knows where to look for that role to upload it.</a:t>
            </a:r>
          </a:p>
          <a:p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/>
              <a:t>Chef Software, Inc.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r>
              <a:rPr lang="en-US"/>
              <a:t>Chef Essentials - Windows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512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0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/>
              <a:t>1-</a:t>
            </a:r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/>
              <a:t>Code with Content Right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/>
              <a:t>-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/>
              <a:t>Code with Content Below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/>
              <a:t>-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/>
              <a:t>+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Problem</a:t>
            </a:r>
          </a:p>
          <a:p>
            <a:r>
              <a:rPr lang="en-US" dirty="0"/>
              <a:t>About this …</a:t>
            </a:r>
          </a:p>
          <a:p>
            <a:r>
              <a:rPr lang="en-US" dirty="0"/>
              <a:t>Something about …</a:t>
            </a:r>
          </a:p>
          <a:p>
            <a:r>
              <a:rPr lang="en-US" dirty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http://</a:t>
            </a:r>
            <a:r>
              <a:rPr lang="en-US" dirty="0" err="1"/>
              <a:t>chef.io</a:t>
            </a:r>
            <a:r>
              <a:rPr lang="en-US" dirty="0"/>
              <a:t>/something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/>
              <a:t>Code with Content Below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/>
              <a:t>Code with Content Below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Problem</a:t>
            </a:r>
          </a:p>
          <a:p>
            <a:r>
              <a:rPr lang="en-US" dirty="0"/>
              <a:t>About this …</a:t>
            </a:r>
          </a:p>
          <a:p>
            <a:r>
              <a:rPr lang="en-US" dirty="0"/>
              <a:t>Something about …</a:t>
            </a:r>
          </a:p>
          <a:p>
            <a:r>
              <a:rPr lang="en-US" dirty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Problem</a:t>
            </a:r>
          </a:p>
          <a:p>
            <a:r>
              <a:rPr lang="en-US" dirty="0"/>
              <a:t>About this …</a:t>
            </a:r>
          </a:p>
          <a:p>
            <a:r>
              <a:rPr lang="en-US" dirty="0"/>
              <a:t>Something about …</a:t>
            </a:r>
          </a:p>
          <a:p>
            <a:r>
              <a:rPr lang="en-US" dirty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</a:t>
            </a:r>
            <a:r>
              <a:rPr lang="is-IS" dirty="0"/>
              <a:t>2018</a:t>
            </a:r>
            <a:r>
              <a:rPr lang="en-US" dirty="0"/>
              <a:t> Chef Software Inc.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8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Problem</a:t>
            </a:r>
          </a:p>
          <a:p>
            <a:r>
              <a:rPr lang="en-US" dirty="0"/>
              <a:t>About this …</a:t>
            </a:r>
          </a:p>
          <a:p>
            <a:r>
              <a:rPr lang="en-US" dirty="0"/>
              <a:t>Something about …</a:t>
            </a:r>
          </a:p>
          <a:p>
            <a:r>
              <a:rPr lang="en-US" dirty="0"/>
              <a:t>And maybe another about?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1851" y="955744"/>
            <a:ext cx="2635015" cy="2122653"/>
          </a:xfrm>
          <a:prstGeom prst="rect">
            <a:avLst/>
          </a:prstGeom>
        </p:spPr>
      </p:pic>
      <p:sp>
        <p:nvSpPr>
          <p:cNvPr id="11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72904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/>
              <a:t>Command Run Locally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/>
              <a:t>Enter Command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26773675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/>
              <a:t>Modify File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6047259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/>
              <a:t>/path/to/file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/>
              <a:t>-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/>
              <a:t>+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2658750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/>
              <a:t>Objective: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/>
              <a:t>A concrete list of steps to accomplish.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One</a:t>
            </a:r>
          </a:p>
          <a:p>
            <a:pPr lvl="0"/>
            <a:r>
              <a:rPr lang="en-US" dirty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Should I use a leading question that gives an overview of the lab?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825182" y="551454"/>
            <a:ext cx="2064800" cy="2093881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Problem</a:t>
            </a:r>
          </a:p>
          <a:p>
            <a:r>
              <a:rPr lang="en-US" dirty="0"/>
              <a:t>About this …</a:t>
            </a:r>
          </a:p>
          <a:p>
            <a:r>
              <a:rPr lang="en-US" dirty="0"/>
              <a:t>Something about …</a:t>
            </a:r>
          </a:p>
          <a:p>
            <a:r>
              <a:rPr lang="en-US" dirty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Problem</a:t>
            </a:r>
          </a:p>
          <a:p>
            <a:r>
              <a:rPr lang="en-US" dirty="0"/>
              <a:t>About this …</a:t>
            </a:r>
          </a:p>
          <a:p>
            <a:r>
              <a:rPr lang="en-US" dirty="0"/>
              <a:t>Something about …</a:t>
            </a:r>
          </a:p>
          <a:p>
            <a:r>
              <a:rPr lang="en-US" dirty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583496" y="482873"/>
            <a:ext cx="2007985" cy="2007985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git</a:t>
            </a:r>
            <a:r>
              <a:rPr lang="en-US" dirty="0"/>
              <a:t> add .</a:t>
            </a:r>
          </a:p>
          <a:p>
            <a:r>
              <a:rPr lang="en-US" dirty="0" err="1"/>
              <a:t>git</a:t>
            </a:r>
            <a:r>
              <a:rPr lang="en-US" dirty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/>
              <a:t>Success</a:t>
            </a:r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/>
              <a:t>Problem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Pros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Cons</a:t>
            </a:r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About what …</a:t>
            </a:r>
          </a:p>
          <a:p>
            <a:r>
              <a:rPr lang="en-US" dirty="0"/>
              <a:t>About this …</a:t>
            </a:r>
          </a:p>
          <a:p>
            <a:r>
              <a:rPr lang="en-US" dirty="0"/>
              <a:t>Something about …</a:t>
            </a:r>
          </a:p>
          <a:p>
            <a:r>
              <a:rPr lang="en-US" dirty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 9-</a:t>
            </a: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©</a:t>
            </a:r>
            <a:r>
              <a:rPr lang="is-IS" dirty="0"/>
              <a:t>2018</a:t>
            </a:r>
            <a:r>
              <a:rPr lang="en-US" dirty="0"/>
              <a:t> Chef Software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5" r:id="rId13"/>
    <p:sldLayoutId id="2147483801" r:id="rId14"/>
    <p:sldLayoutId id="2147483802" r:id="rId15"/>
    <p:sldLayoutId id="2147483804" r:id="rId16"/>
    <p:sldLayoutId id="2147483805" r:id="rId17"/>
    <p:sldLayoutId id="2147483806" r:id="rId18"/>
    <p:sldLayoutId id="2147483807" r:id="rId19"/>
    <p:sldLayoutId id="2147483808" r:id="rId20"/>
    <p:sldLayoutId id="2147483809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Roles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Giving your Nodes a Role</a:t>
            </a:r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</a:t>
            </a:r>
            <a:r>
              <a:rPr lang="is-IS" sz="1600" dirty="0">
                <a:solidFill>
                  <a:srgbClr val="7D868C"/>
                </a:solidFill>
              </a:rPr>
              <a:t>2018</a:t>
            </a:r>
            <a:r>
              <a:rPr lang="en-US" sz="1600" dirty="0">
                <a:solidFill>
                  <a:srgbClr val="7D868C"/>
                </a:solidFill>
              </a:rPr>
              <a:t>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223954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861814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web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GL: Verify the Role on the Chef Server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role list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71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4486282"/>
          </a:xfrm>
        </p:spPr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role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Web Server</a:t>
            </a:r>
          </a:p>
          <a:p>
            <a:r>
              <a:rPr lang="en-US" dirty="0" err="1"/>
              <a:t>env_run_lists</a:t>
            </a:r>
            <a:r>
              <a:rPr lang="en-US" dirty="0"/>
              <a:t>: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Chef::Role</a:t>
            </a:r>
          </a:p>
          <a:p>
            <a:r>
              <a:rPr lang="en-US" dirty="0"/>
              <a:t>name:                web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  <a:p>
            <a:r>
              <a:rPr lang="en-US" dirty="0" err="1"/>
              <a:t>run_list</a:t>
            </a:r>
            <a:r>
              <a:rPr lang="en-US" dirty="0"/>
              <a:t>:            recipe[</a:t>
            </a:r>
            <a:r>
              <a:rPr lang="en-US" dirty="0" err="1"/>
              <a:t>myiis</a:t>
            </a:r>
            <a:r>
              <a:rPr lang="en-US" dirty="0"/>
              <a:t>]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304800"/>
            <a:ext cx="15448156" cy="783321"/>
          </a:xfrm>
        </p:spPr>
        <p:txBody>
          <a:bodyPr>
            <a:normAutofit fontScale="90000"/>
          </a:bodyPr>
          <a:lstStyle/>
          <a:p>
            <a:r>
              <a:rPr lang="en-US" dirty="0"/>
              <a:t>GL: Verify Specific Information About the Role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role show web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89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GL: Define a Web Role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/>
              <a:t>Create and upload a role named "web" that has the run list "recipe[</a:t>
            </a:r>
            <a:r>
              <a:rPr lang="en-US" dirty="0" err="1"/>
              <a:t>myiis</a:t>
            </a:r>
            <a:r>
              <a:rPr lang="en-US" dirty="0"/>
              <a:t>]"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/>
              <a:t>Set </a:t>
            </a:r>
            <a:r>
              <a:rPr lang="en-US" dirty="0" smtClean="0"/>
              <a:t>web1'</a:t>
            </a:r>
            <a:r>
              <a:rPr lang="en-US" dirty="0" smtClean="0"/>
              <a:t>s </a:t>
            </a:r>
            <a:r>
              <a:rPr lang="en-US" dirty="0"/>
              <a:t>run list to be "role[web]"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/>
              <a:t>Set </a:t>
            </a:r>
            <a:r>
              <a:rPr lang="en-US" dirty="0" smtClean="0"/>
              <a:t>web2'</a:t>
            </a:r>
            <a:r>
              <a:rPr lang="en-US" dirty="0"/>
              <a:t>s run list to be "role[web]"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/>
              <a:t>Converge all the nodes that have been assigned the web role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A role would be a better way to describe what are obviously the </a:t>
            </a:r>
            <a:r>
              <a:rPr lang="en-US" b="1" dirty="0"/>
              <a:t>web</a:t>
            </a:r>
            <a:r>
              <a:rPr lang="en-US" dirty="0"/>
              <a:t>servers.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/>
              <a:t>©</a:t>
            </a:r>
            <a:r>
              <a:rPr lang="is-IS" dirty="0"/>
              <a:t>2018</a:t>
            </a:r>
            <a:r>
              <a:rPr lang="en-US" dirty="0"/>
              <a:t> Chef Software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0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</a:t>
            </a:r>
            <a:r>
              <a:rPr lang="en-US" dirty="0" smtClean="0"/>
              <a:t>web1</a:t>
            </a:r>
            <a:endParaRPr lang="en-US" dirty="0"/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WIN-DQFQCUFHDCP.ec2.internal</a:t>
            </a:r>
          </a:p>
          <a:p>
            <a:r>
              <a:rPr lang="en-US" dirty="0"/>
              <a:t>IP:          174.129.71.79</a:t>
            </a:r>
          </a:p>
          <a:p>
            <a:r>
              <a:rPr lang="en-US" dirty="0"/>
              <a:t>Run List:    recipe[</a:t>
            </a:r>
            <a:r>
              <a:rPr lang="en-US" dirty="0" err="1"/>
              <a:t>myiis</a:t>
            </a:r>
            <a:r>
              <a:rPr lang="en-US" dirty="0"/>
              <a:t>]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     </a:t>
            </a:r>
            <a:r>
              <a:rPr lang="en-US" dirty="0" err="1"/>
              <a:t>myiis</a:t>
            </a:r>
            <a:r>
              <a:rPr lang="en-US" dirty="0"/>
              <a:t>, </a:t>
            </a:r>
            <a:r>
              <a:rPr lang="en-US" dirty="0" err="1"/>
              <a:t>myiis</a:t>
            </a:r>
            <a:r>
              <a:rPr lang="en-US" dirty="0"/>
              <a:t>::default, </a:t>
            </a:r>
            <a:r>
              <a:rPr lang="en-US" dirty="0" err="1"/>
              <a:t>myiis</a:t>
            </a:r>
            <a:r>
              <a:rPr lang="en-US" dirty="0"/>
              <a:t>::server</a:t>
            </a:r>
          </a:p>
          <a:p>
            <a:r>
              <a:rPr lang="en-US" dirty="0"/>
              <a:t>Platform:    windows 6.3.9600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GL: View </a:t>
            </a:r>
            <a:r>
              <a:rPr lang="en-US" dirty="0" smtClean="0"/>
              <a:t>web1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&gt; knife node show </a:t>
            </a:r>
            <a:r>
              <a:rPr lang="en-US" dirty="0" smtClean="0"/>
              <a:t>web1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/>
              <a:t>©</a:t>
            </a:r>
            <a:r>
              <a:rPr lang="is-IS" dirty="0"/>
              <a:t>2018</a:t>
            </a:r>
            <a:r>
              <a:rPr lang="en-US" dirty="0"/>
              <a:t> Chef Software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8" name="Rectangle 17"/>
          <p:cNvSpPr/>
          <p:nvPr/>
        </p:nvSpPr>
        <p:spPr bwMode="auto">
          <a:xfrm>
            <a:off x="1122159" y="4167543"/>
            <a:ext cx="14431939" cy="51719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9500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460370"/>
          </a:xfrm>
        </p:spPr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web1: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run_list: role[web]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GL: Set </a:t>
            </a:r>
            <a:r>
              <a:rPr lang="en-US" dirty="0" smtClean="0"/>
              <a:t>web1's </a:t>
            </a:r>
            <a:r>
              <a:rPr lang="en-US" dirty="0"/>
              <a:t>Run List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node run_list set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web1 "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role[web]"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1122159" y="2727050"/>
            <a:ext cx="14431939" cy="592348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9610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Node Name:   </a:t>
            </a:r>
            <a:r>
              <a:rPr lang="en-US" dirty="0" smtClean="0"/>
              <a:t>web1</a:t>
            </a:r>
            <a:endParaRPr lang="en-US" dirty="0"/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Environment: _default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FQDN:        WIN-DQFQCUFHDCP.ec2.internal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IP:          174.129.71.79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Run List:    role[web]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Roles: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Recipes:     </a:t>
            </a:r>
            <a:r>
              <a:rPr lang="en-US" dirty="0" err="1"/>
              <a:t>myiis</a:t>
            </a:r>
            <a:r>
              <a:rPr lang="en-US" dirty="0"/>
              <a:t>, </a:t>
            </a:r>
            <a:r>
              <a:rPr lang="en-US" dirty="0" err="1"/>
              <a:t>myiis</a:t>
            </a:r>
            <a:r>
              <a:rPr lang="en-US" dirty="0"/>
              <a:t>::default, </a:t>
            </a:r>
            <a:r>
              <a:rPr lang="en-US" dirty="0" err="1"/>
              <a:t>myiis</a:t>
            </a:r>
            <a:r>
              <a:rPr lang="en-US" dirty="0"/>
              <a:t>::server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Platform:    windows 6.3.9600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GL: View </a:t>
            </a:r>
            <a:r>
              <a:rPr lang="en-US" dirty="0" smtClean="0"/>
              <a:t>web1 again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67629"/>
            <a:ext cx="14422528" cy="729785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node show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web1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1122159" y="3754184"/>
            <a:ext cx="14431939" cy="592348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2149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GL: Define a Web Role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/>
              <a:t>Create and upload a role named "web" that has the run list "recipe[</a:t>
            </a:r>
            <a:r>
              <a:rPr lang="en-US" dirty="0" err="1"/>
              <a:t>myiis</a:t>
            </a:r>
            <a:r>
              <a:rPr lang="en-US" dirty="0"/>
              <a:t>]"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/>
              <a:t>Set </a:t>
            </a:r>
            <a:r>
              <a:rPr lang="en-US" dirty="0" smtClean="0"/>
              <a:t>web1'</a:t>
            </a:r>
            <a:r>
              <a:rPr lang="en-US" dirty="0" smtClean="0"/>
              <a:t>s </a:t>
            </a:r>
            <a:r>
              <a:rPr lang="en-US" dirty="0"/>
              <a:t>run list to be "role[web]"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/>
              <a:t>Set </a:t>
            </a:r>
            <a:r>
              <a:rPr lang="en-US" dirty="0" smtClean="0"/>
              <a:t>web2'</a:t>
            </a:r>
            <a:r>
              <a:rPr lang="en-US" dirty="0"/>
              <a:t>s run list to be "role[web]"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/>
              <a:t>Converge all the nodes that have been assigned the web role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A role would be a better way to describe what are obviously the </a:t>
            </a:r>
            <a:r>
              <a:rPr lang="en-US" b="1" dirty="0"/>
              <a:t>web</a:t>
            </a:r>
            <a:r>
              <a:rPr lang="en-US" dirty="0"/>
              <a:t>servers.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/>
              <a:t>©</a:t>
            </a:r>
            <a:r>
              <a:rPr lang="is-IS" dirty="0"/>
              <a:t>2018</a:t>
            </a:r>
            <a:r>
              <a:rPr lang="en-US" dirty="0"/>
              <a:t> Chef Software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47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</a:t>
            </a:r>
            <a:r>
              <a:rPr lang="en-US" dirty="0" smtClean="0"/>
              <a:t>web2</a:t>
            </a:r>
            <a:endParaRPr lang="en-US" dirty="0"/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WIN-DQFQCUFHDCP.ec2.internal</a:t>
            </a:r>
          </a:p>
          <a:p>
            <a:r>
              <a:rPr lang="en-US" dirty="0"/>
              <a:t>IP:          54.146.147.44</a:t>
            </a:r>
          </a:p>
          <a:p>
            <a:r>
              <a:rPr lang="en-US" dirty="0"/>
              <a:t>Run List:    recipe[</a:t>
            </a:r>
            <a:r>
              <a:rPr lang="en-US" dirty="0" err="1"/>
              <a:t>myiis</a:t>
            </a:r>
            <a:r>
              <a:rPr lang="en-US" dirty="0"/>
              <a:t>]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     </a:t>
            </a:r>
            <a:r>
              <a:rPr lang="en-US" dirty="0" err="1"/>
              <a:t>myiis</a:t>
            </a:r>
            <a:r>
              <a:rPr lang="en-US" dirty="0"/>
              <a:t>, </a:t>
            </a:r>
            <a:r>
              <a:rPr lang="en-US" dirty="0" err="1"/>
              <a:t>myiis</a:t>
            </a:r>
            <a:r>
              <a:rPr lang="en-US" dirty="0"/>
              <a:t>::default, </a:t>
            </a:r>
            <a:r>
              <a:rPr lang="en-US" dirty="0" err="1"/>
              <a:t>myiis</a:t>
            </a:r>
            <a:r>
              <a:rPr lang="en-US" dirty="0"/>
              <a:t>::server</a:t>
            </a:r>
          </a:p>
          <a:p>
            <a:r>
              <a:rPr lang="en-US" dirty="0"/>
              <a:t>Platform:    windows 6.3.9600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GL: View node2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&gt; knife node show </a:t>
            </a:r>
            <a:r>
              <a:rPr lang="en-US" dirty="0" smtClean="0"/>
              <a:t>web2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/>
              <a:t>©</a:t>
            </a:r>
            <a:r>
              <a:rPr lang="is-IS" dirty="0"/>
              <a:t>2018</a:t>
            </a:r>
            <a:r>
              <a:rPr lang="en-US" dirty="0"/>
              <a:t> Chef Software Inc.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8" name="Rectangle 17"/>
          <p:cNvSpPr/>
          <p:nvPr/>
        </p:nvSpPr>
        <p:spPr bwMode="auto">
          <a:xfrm>
            <a:off x="1122159" y="4167543"/>
            <a:ext cx="14431939" cy="51719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79127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460370"/>
          </a:xfrm>
        </p:spPr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web2: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run_list: role[web]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GL: Set </a:t>
            </a:r>
            <a:r>
              <a:rPr lang="en-US" dirty="0" smtClean="0"/>
              <a:t>web2's </a:t>
            </a:r>
            <a:r>
              <a:rPr lang="en-US" dirty="0"/>
              <a:t>Run List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node run_list set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web2 "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role[web]"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1122159" y="2727050"/>
            <a:ext cx="14431939" cy="592348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85649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Node Name:   </a:t>
            </a:r>
            <a:r>
              <a:rPr lang="en-US" dirty="0" smtClean="0"/>
              <a:t>web2</a:t>
            </a:r>
            <a:endParaRPr lang="en-US" dirty="0"/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Environment: _default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FQDN:        WIN-DQFQCUFHDCP.ec2.internal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IP:          54.146.147.44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Run List:    role[web]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Roles: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Recipes:     </a:t>
            </a:r>
            <a:r>
              <a:rPr lang="en-US" dirty="0" err="1"/>
              <a:t>myiis</a:t>
            </a:r>
            <a:r>
              <a:rPr lang="en-US" dirty="0"/>
              <a:t>, </a:t>
            </a:r>
            <a:r>
              <a:rPr lang="en-US" dirty="0" err="1"/>
              <a:t>myiis</a:t>
            </a:r>
            <a:r>
              <a:rPr lang="en-US" dirty="0"/>
              <a:t>::default, </a:t>
            </a:r>
            <a:r>
              <a:rPr lang="en-US" dirty="0" err="1"/>
              <a:t>myiis</a:t>
            </a:r>
            <a:r>
              <a:rPr lang="en-US" dirty="0"/>
              <a:t>::server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Platform:    windows 6.3.9600</a:t>
            </a:r>
          </a:p>
          <a:p>
            <a:pPr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SzTx/>
              <a:defRPr/>
            </a:pPr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GL: View </a:t>
            </a:r>
            <a:r>
              <a:rPr lang="en-US" dirty="0" smtClean="0"/>
              <a:t>web2 again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67629"/>
            <a:ext cx="14422528" cy="729785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node show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web2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1122159" y="3754184"/>
            <a:ext cx="14431939" cy="592348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0248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After completing this module,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Assign roles to nodes so you can better describe them and configure them in a similar manner.</a:t>
            </a:r>
          </a:p>
          <a:p>
            <a:pPr marL="309025" lvl="1"/>
            <a:endParaRPr lang="en-US" dirty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056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GL: Define a Web Role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/>
              <a:t>Create and upload a role named "web" that has the run list "recipe[</a:t>
            </a:r>
            <a:r>
              <a:rPr lang="en-US" dirty="0" err="1"/>
              <a:t>myiis</a:t>
            </a:r>
            <a:r>
              <a:rPr lang="en-US" dirty="0"/>
              <a:t>]"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/>
              <a:t>Set </a:t>
            </a:r>
            <a:r>
              <a:rPr lang="en-US" dirty="0" smtClean="0"/>
              <a:t>web1'</a:t>
            </a:r>
            <a:r>
              <a:rPr lang="en-US" dirty="0" smtClean="0"/>
              <a:t>s </a:t>
            </a:r>
            <a:r>
              <a:rPr lang="en-US" dirty="0"/>
              <a:t>run list to be "role[web]"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/>
              <a:t>Set </a:t>
            </a:r>
            <a:r>
              <a:rPr lang="en-US" dirty="0" smtClean="0"/>
              <a:t>web2'</a:t>
            </a:r>
            <a:r>
              <a:rPr lang="en-US" dirty="0"/>
              <a:t>s run list to be "role[web]"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/>
              <a:t>Converge all the nodes that have been assigned the web role</a:t>
            </a:r>
          </a:p>
          <a:p>
            <a:pPr marL="342900" indent="-342900">
              <a:buFont typeface="Wingdings" charset="2"/>
              <a:buChar char="ü"/>
            </a:pP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A role would be a better way to describe what are obviously the </a:t>
            </a:r>
            <a:r>
              <a:rPr lang="en-US" b="1" dirty="0"/>
              <a:t>web</a:t>
            </a:r>
            <a:r>
              <a:rPr lang="en-US" dirty="0"/>
              <a:t>servers.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/>
              <a:t>©</a:t>
            </a:r>
            <a:r>
              <a:rPr lang="is-IS" dirty="0"/>
              <a:t>2018</a:t>
            </a:r>
            <a:r>
              <a:rPr lang="en-US" dirty="0"/>
              <a:t> Chef Software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582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web1:</a:t>
            </a:r>
            <a:endParaRPr lang="en-US" dirty="0"/>
          </a:p>
          <a:p>
            <a:r>
              <a:rPr lang="en-US" dirty="0"/>
              <a:t>  cloud:</a:t>
            </a:r>
          </a:p>
          <a:p>
            <a:r>
              <a:rPr lang="en-US" dirty="0"/>
              <a:t>    </a:t>
            </a:r>
            <a:r>
              <a:rPr lang="en-US" dirty="0" err="1"/>
              <a:t>local_hostname</a:t>
            </a:r>
            <a:r>
              <a:rPr lang="en-US" dirty="0"/>
              <a:t>:    ip-172-31-0-169.ec2.internal</a:t>
            </a:r>
          </a:p>
          <a:p>
            <a:r>
              <a:rPr lang="en-US" dirty="0"/>
              <a:t>    local_ipv4:        172.31.0.169</a:t>
            </a:r>
          </a:p>
          <a:p>
            <a:r>
              <a:rPr lang="en-US" dirty="0"/>
              <a:t>    local_ipv4_addrs:  172.31.0.169</a:t>
            </a:r>
          </a:p>
          <a:p>
            <a:r>
              <a:rPr lang="en-US" dirty="0"/>
              <a:t>    provider:          ec2</a:t>
            </a:r>
          </a:p>
          <a:p>
            <a:r>
              <a:rPr lang="en-US" dirty="0"/>
              <a:t>    </a:t>
            </a:r>
            <a:r>
              <a:rPr lang="en-US" dirty="0" err="1"/>
              <a:t>public_hostname</a:t>
            </a:r>
            <a:r>
              <a:rPr lang="en-US" dirty="0"/>
              <a:t>:   ec2-174-129-71-79.compute-1.amazonaws.com</a:t>
            </a:r>
          </a:p>
          <a:p>
            <a:r>
              <a:rPr lang="en-US" dirty="0"/>
              <a:t>    public_ipv4:       174.129.71.79</a:t>
            </a:r>
          </a:p>
          <a:p>
            <a:r>
              <a:rPr lang="en-US" dirty="0"/>
              <a:t>    public_ipv4_addrs: 174.129.71.79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/>
              <a:t>GL: </a:t>
            </a:r>
            <a:r>
              <a:rPr lang="en-US" dirty="0"/>
              <a:t>Capture Node's Public Host Name and IP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node show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web1 -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 cloud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122159" y="5169625"/>
            <a:ext cx="14431939" cy="1398959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37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1690866"/>
          </a:xfrm>
        </p:spPr>
        <p:txBody>
          <a:bodyPr/>
          <a:lstStyle/>
          <a:p>
            <a:r>
              <a:rPr lang="en-US" sz="3200" dirty="0" smtClean="0"/>
              <a:t>web1:</a:t>
            </a:r>
            <a:endParaRPr lang="en-US" sz="3200" dirty="0"/>
          </a:p>
          <a:p>
            <a:r>
              <a:rPr lang="en-US" sz="3200" dirty="0"/>
              <a:t>  cloud.public_ipv4: 174.129.71.79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dirty="0"/>
              <a:t>GL: </a:t>
            </a:r>
            <a:r>
              <a:rPr lang="en-US" dirty="0"/>
              <a:t>Capture Nodes’ IP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node show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web1 -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 cloud.public_ipv4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white">
          <a:xfrm>
            <a:off x="1121104" y="5249924"/>
            <a:ext cx="14423693" cy="1668971"/>
          </a:xfrm>
          <a:prstGeom prst="rect">
            <a:avLst/>
          </a:prstGeo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R="0" indent="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b="1" baseline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309026" indent="0">
              <a:lnSpc>
                <a:spcPct val="100000"/>
              </a:lnSpc>
              <a:spcBef>
                <a:spcPts val="800"/>
              </a:spcBef>
              <a:buSzPct val="90000"/>
              <a:buFont typeface="Arial" pitchFamily="34" charset="0"/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2pPr>
            <a:lvl3pPr marL="609585" indent="0">
              <a:lnSpc>
                <a:spcPct val="100000"/>
              </a:lnSpc>
              <a:spcBef>
                <a:spcPts val="800"/>
              </a:spcBef>
              <a:buSzPct val="90000"/>
              <a:buFont typeface="Arial" pitchFamily="34" charset="0"/>
              <a:buNone/>
              <a:defRPr sz="3200" baseline="0">
                <a:solidFill>
                  <a:schemeClr val="accent3">
                    <a:lumMod val="50000"/>
                  </a:schemeClr>
                </a:solidFill>
              </a:defRPr>
            </a:lvl3pPr>
            <a:lvl4pPr marL="840296" indent="0">
              <a:lnSpc>
                <a:spcPct val="100000"/>
              </a:lnSpc>
              <a:spcBef>
                <a:spcPts val="800"/>
              </a:spcBef>
              <a:buSzPct val="90000"/>
              <a:buFont typeface="Arial" pitchFamily="34" charset="0"/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4pPr>
            <a:lvl5pPr marL="1068889" indent="0">
              <a:lnSpc>
                <a:spcPct val="100000"/>
              </a:lnSpc>
              <a:spcBef>
                <a:spcPts val="800"/>
              </a:spcBef>
              <a:buSzPct val="90000"/>
              <a:buFont typeface="Arial" pitchFamily="34" charset="0"/>
              <a:buNone/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  <a:lvl6pPr marL="3352582" indent="-304780">
              <a:spcBef>
                <a:spcPct val="20000"/>
              </a:spcBef>
              <a:buFont typeface="Arial" pitchFamily="34" charset="0"/>
              <a:buChar char="•"/>
              <a:defRPr sz="2667"/>
            </a:lvl6pPr>
            <a:lvl7pPr marL="3962142" indent="-304780">
              <a:spcBef>
                <a:spcPct val="20000"/>
              </a:spcBef>
              <a:buFont typeface="Arial" pitchFamily="34" charset="0"/>
              <a:buChar char="•"/>
              <a:defRPr sz="2667"/>
            </a:lvl7pPr>
            <a:lvl8pPr marL="4571703" indent="-304780">
              <a:spcBef>
                <a:spcPct val="20000"/>
              </a:spcBef>
              <a:buFont typeface="Arial" pitchFamily="34" charset="0"/>
              <a:buChar char="•"/>
              <a:defRPr sz="2667"/>
            </a:lvl8pPr>
            <a:lvl9pPr marL="5181264" indent="-304780">
              <a:spcBef>
                <a:spcPct val="20000"/>
              </a:spcBef>
              <a:buFont typeface="Arial" pitchFamily="34" charset="0"/>
              <a:buChar char="•"/>
              <a:defRPr sz="2667"/>
            </a:lvl9pPr>
          </a:lstStyle>
          <a:p>
            <a:r>
              <a:rPr lang="en-US" dirty="0" smtClean="0"/>
              <a:t>web2:</a:t>
            </a:r>
            <a:endParaRPr lang="en-US" dirty="0"/>
          </a:p>
          <a:p>
            <a:r>
              <a:rPr lang="en-US" dirty="0"/>
              <a:t>  cloud.public_ipv4: 54.146.147.44</a:t>
            </a:r>
          </a:p>
        </p:txBody>
      </p:sp>
      <p:sp>
        <p:nvSpPr>
          <p:cNvPr id="8" name="Text Placeholder 3"/>
          <p:cNvSpPr txBox="1">
            <a:spLocks/>
          </p:cNvSpPr>
          <p:nvPr/>
        </p:nvSpPr>
        <p:spPr bwMode="white">
          <a:xfrm>
            <a:off x="1121104" y="4271111"/>
            <a:ext cx="14422528" cy="729785"/>
          </a:xfrm>
          <a:prstGeom prst="rect">
            <a:avLst/>
          </a:prstGeom>
          <a:solidFill>
            <a:schemeClr val="tx2">
              <a:lumMod val="95000"/>
              <a:lumOff val="5000"/>
            </a:schemeClr>
          </a:solidFill>
        </p:spPr>
        <p:txBody>
          <a:bodyPr vert="horz" wrap="square" lIns="91440" tIns="0" rIns="0" bIns="0" rtlCol="0" anchor="ctr" anchorCtr="0">
            <a:noAutofit/>
          </a:bodyPr>
          <a:lstStyle>
            <a:lvl1pPr marL="0" indent="0" algn="l" defTabSz="1219120" rtl="0" eaLnBrk="1" latinLnBrk="0" hangingPunct="1">
              <a:lnSpc>
                <a:spcPct val="100000"/>
              </a:lnSpc>
              <a:spcBef>
                <a:spcPts val="800"/>
              </a:spcBef>
              <a:buSzPct val="90000"/>
              <a:buFont typeface="Arial" pitchFamily="34" charset="0"/>
              <a:buNone/>
              <a:defRPr sz="3733" b="1" kern="1200" baseline="0">
                <a:solidFill>
                  <a:schemeClr val="bg1"/>
                </a:solidFill>
                <a:latin typeface="Inconsolata"/>
                <a:ea typeface="+mn-ea"/>
                <a:cs typeface="Inconsolata"/>
              </a:defRPr>
            </a:lvl1pPr>
            <a:lvl2pPr marL="309026" indent="0" algn="l" defTabSz="1219120" rtl="0" eaLnBrk="1" latinLnBrk="0" hangingPunct="1">
              <a:lnSpc>
                <a:spcPct val="100000"/>
              </a:lnSpc>
              <a:spcBef>
                <a:spcPts val="800"/>
              </a:spcBef>
              <a:buSzPct val="90000"/>
              <a:buFont typeface="Arial" pitchFamily="34" charset="0"/>
              <a:buNone/>
              <a:defRPr sz="3733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09585" indent="0" algn="l" defTabSz="1219120" rtl="0" eaLnBrk="1" latinLnBrk="0" hangingPunct="1">
              <a:lnSpc>
                <a:spcPct val="100000"/>
              </a:lnSpc>
              <a:spcBef>
                <a:spcPts val="8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40296" indent="0" algn="l" defTabSz="1219120" rtl="0" eaLnBrk="1" latinLnBrk="0" hangingPunct="1">
              <a:lnSpc>
                <a:spcPct val="100000"/>
              </a:lnSpc>
              <a:spcBef>
                <a:spcPts val="800"/>
              </a:spcBef>
              <a:buSzPct val="90000"/>
              <a:buFont typeface="Arial" pitchFamily="34" charset="0"/>
              <a:buNone/>
              <a:defRPr sz="2667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8889" indent="0" algn="l" defTabSz="1219120" rtl="0" eaLnBrk="1" latinLnBrk="0" hangingPunct="1">
              <a:lnSpc>
                <a:spcPct val="100000"/>
              </a:lnSpc>
              <a:spcBef>
                <a:spcPts val="8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352582" indent="-304780" algn="l" defTabSz="12191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142" indent="-304780" algn="l" defTabSz="12191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703" indent="-304780" algn="l" defTabSz="12191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264" indent="-304780" algn="l" defTabSz="12191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node show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web2 -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 cloud.public_ipv4</a:t>
            </a:r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1204351" y="7072163"/>
            <a:ext cx="14342724" cy="9852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1219120" rtl="0" eaLnBrk="1" latinLnBrk="0" hangingPunct="1">
              <a:defRPr sz="1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61" algn="l" defTabSz="1219120" rtl="0" eaLnBrk="1" latinLnBrk="0" hangingPunct="1"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9120" algn="l" defTabSz="1219120" rtl="0" eaLnBrk="1" latinLnBrk="0" hangingPunct="1"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681" algn="l" defTabSz="1219120" rtl="0" eaLnBrk="1" latinLnBrk="0" hangingPunct="1"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8242" algn="l" defTabSz="1219120" rtl="0" eaLnBrk="1" latinLnBrk="0" hangingPunct="1"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802" algn="l" defTabSz="121912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362" algn="l" defTabSz="121912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923" algn="l" defTabSz="121912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483" algn="l" defTabSz="121912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b="1" dirty="0"/>
              <a:t>Issue: </a:t>
            </a:r>
            <a:r>
              <a:rPr lang="en-US" sz="3600" dirty="0"/>
              <a:t>We will use the </a:t>
            </a:r>
            <a:r>
              <a:rPr lang="en-US" sz="3600" dirty="0">
                <a:latin typeface="Courier New"/>
                <a:cs typeface="Courier New"/>
              </a:rPr>
              <a:t>node['cloud']['public_ipv4']</a:t>
            </a:r>
            <a:r>
              <a:rPr lang="en-US" sz="3600" dirty="0"/>
              <a:t> attribute value</a:t>
            </a:r>
          </a:p>
        </p:txBody>
      </p:sp>
    </p:spTree>
    <p:extLst>
      <p:ext uri="{BB962C8B-B14F-4D97-AF65-F5344CB8AC3E}">
        <p14:creationId xmlns:p14="http://schemas.microsoft.com/office/powerpoint/2010/main" val="1375038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9867"/>
            <a:ext cx="14423693" cy="5821684"/>
          </a:xfrm>
        </p:spPr>
        <p:txBody>
          <a:bodyPr/>
          <a:lstStyle/>
          <a:p>
            <a:r>
              <a:rPr lang="en-US" sz="2000" dirty="0"/>
              <a:t>54.146.147.44 Starting Chef Client, version 13.4.24</a:t>
            </a:r>
          </a:p>
          <a:p>
            <a:r>
              <a:rPr lang="en-US" sz="2000" dirty="0"/>
              <a:t>…</a:t>
            </a:r>
          </a:p>
          <a:p>
            <a:r>
              <a:rPr lang="en-US" sz="2000" dirty="0"/>
              <a:t>54.146.147.44 [2018-09-20T19:01:24+00:00] INFO: Run List is [role[web]]</a:t>
            </a:r>
          </a:p>
          <a:p>
            <a:r>
              <a:rPr lang="en-US" sz="2000" dirty="0"/>
              <a:t>54.146.147.44 [2018-09-20T19:01:24+00:00] INFO: Run List expands to [</a:t>
            </a:r>
            <a:r>
              <a:rPr lang="en-US" sz="2000" dirty="0" err="1"/>
              <a:t>myiis</a:t>
            </a:r>
            <a:r>
              <a:rPr lang="en-US" sz="2000" dirty="0"/>
              <a:t>]</a:t>
            </a:r>
          </a:p>
          <a:p>
            <a:r>
              <a:rPr lang="en-US" sz="2000" dirty="0"/>
              <a:t>54.146.147.44 [2018-09-20T19:01:24+00:00] INFO: Starting Chef Run for </a:t>
            </a:r>
            <a:r>
              <a:rPr lang="en-US" sz="2000" dirty="0" smtClean="0"/>
              <a:t>web2</a:t>
            </a:r>
            <a:endParaRPr lang="en-US" sz="2000" dirty="0"/>
          </a:p>
          <a:p>
            <a:r>
              <a:rPr lang="en-US" sz="2000" dirty="0"/>
              <a:t>…</a:t>
            </a:r>
          </a:p>
          <a:p>
            <a:r>
              <a:rPr lang="en-US" sz="2000" dirty="0"/>
              <a:t>74.129.71.79 Starting Chef Client, version 13.4.24</a:t>
            </a:r>
          </a:p>
          <a:p>
            <a:r>
              <a:rPr lang="en-US" sz="2000" dirty="0"/>
              <a:t>…</a:t>
            </a:r>
          </a:p>
          <a:p>
            <a:r>
              <a:rPr lang="en-US" sz="2000" dirty="0"/>
              <a:t>174.129.71.79 [2018-09-20T19:01:33+00:00] INFO: Run List is [role[web]]</a:t>
            </a:r>
          </a:p>
          <a:p>
            <a:r>
              <a:rPr lang="en-US" sz="2000" dirty="0"/>
              <a:t>174.129.71.79 [2018-09-20T19:01:33+00:00] INFO: Run List expands to [</a:t>
            </a:r>
            <a:r>
              <a:rPr lang="en-US" sz="2000" dirty="0" err="1"/>
              <a:t>myiis</a:t>
            </a:r>
            <a:r>
              <a:rPr lang="en-US" sz="2000" dirty="0"/>
              <a:t>]</a:t>
            </a:r>
          </a:p>
          <a:p>
            <a:r>
              <a:rPr lang="en-US" sz="2000" dirty="0"/>
              <a:t>174.129.71.79 [2018-09-20T19:01:33+00:00] INFO: Starting Chef Run for </a:t>
            </a:r>
            <a:r>
              <a:rPr lang="en-US" sz="2000" dirty="0" smtClean="0"/>
              <a:t>web1</a:t>
            </a:r>
            <a:endParaRPr lang="en-US" sz="2000" dirty="0"/>
          </a:p>
          <a:p>
            <a:r>
              <a:rPr lang="en-US" sz="2000" dirty="0"/>
              <a:t>174.129.71.79 [2018-09-20T19:01:33+00:00] INFO: Running start handlers</a:t>
            </a:r>
          </a:p>
          <a:p>
            <a:r>
              <a:rPr lang="en-US" sz="2000" dirty="0"/>
              <a:t>...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GL: Converge All Web Nodes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20216"/>
            <a:ext cx="14422528" cy="762583"/>
          </a:xfrm>
        </p:spPr>
        <p:txBody>
          <a:bodyPr/>
          <a:lstStyle/>
          <a:p>
            <a:r>
              <a:rPr lang="en-US" sz="2400" dirty="0"/>
              <a:t>&gt; knife </a:t>
            </a:r>
            <a:r>
              <a:rPr lang="en-US" sz="2400" dirty="0" err="1"/>
              <a:t>winrm</a:t>
            </a:r>
            <a:r>
              <a:rPr lang="en-US" sz="2400" dirty="0"/>
              <a:t> "</a:t>
            </a:r>
            <a:r>
              <a:rPr lang="en-US" sz="2400" dirty="0" err="1"/>
              <a:t>role:web</a:t>
            </a:r>
            <a:r>
              <a:rPr lang="en-US" sz="2400" dirty="0"/>
              <a:t>" –a cloud.public_ipv4 -x USER -P PWD "chef-client"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6015F4F6-EC5F-4A4A-82E8-9D466C700BBE}"/>
              </a:ext>
            </a:extLst>
          </p:cNvPr>
          <p:cNvSpPr/>
          <p:nvPr/>
        </p:nvSpPr>
        <p:spPr bwMode="auto">
          <a:xfrm>
            <a:off x="11706061" y="3942339"/>
            <a:ext cx="1079500" cy="55992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C63D6BE9-AE55-4B60-B80D-2724E2E386D5}"/>
              </a:ext>
            </a:extLst>
          </p:cNvPr>
          <p:cNvSpPr/>
          <p:nvPr/>
        </p:nvSpPr>
        <p:spPr bwMode="auto">
          <a:xfrm>
            <a:off x="11747374" y="6399675"/>
            <a:ext cx="911187" cy="48372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61429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Discussion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4" y="3505073"/>
            <a:ext cx="10974132" cy="4191205"/>
          </a:xfrm>
        </p:spPr>
        <p:txBody>
          <a:bodyPr>
            <a:normAutofit/>
          </a:bodyPr>
          <a:lstStyle/>
          <a:p>
            <a:r>
              <a:rPr lang="en-US" dirty="0"/>
              <a:t>What are the benefits of using roles? What are the drawbacks?</a:t>
            </a:r>
          </a:p>
          <a:p>
            <a:endParaRPr lang="en-US" dirty="0"/>
          </a:p>
          <a:p>
            <a:r>
              <a:rPr lang="en-US" dirty="0"/>
              <a:t>Roles can contain roles. How many of these nested roles would make sense?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1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Q&amp;A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questions can we help you answer?</a:t>
            </a:r>
          </a:p>
          <a:p>
            <a:pPr marL="571500" indent="-571500">
              <a:buFont typeface="Arial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11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538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+mn-lt"/>
                <a:cs typeface="Inconsolata"/>
              </a:rPr>
              <a:t>Roles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role describes a run list of recipes that are executed on the node. It may also define new attribute defaults or define overrides for existing attribute values.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05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+mn-lt"/>
                <a:cs typeface="Inconsolata"/>
              </a:rPr>
              <a:t>Roles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When you assign a role to a node you do so in its run list. </a:t>
            </a:r>
          </a:p>
          <a:p>
            <a:endParaRPr lang="en-US" dirty="0"/>
          </a:p>
          <a:p>
            <a:r>
              <a:rPr lang="en-US" dirty="0"/>
              <a:t>This allows you to configure many nodes in a similar fashion.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93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GL: Define a Web Role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q"/>
            </a:pPr>
            <a:r>
              <a:rPr lang="en-US" dirty="0"/>
              <a:t>Create and upload a role named "web" that has the run list "recipe[</a:t>
            </a:r>
            <a:r>
              <a:rPr lang="en-US" dirty="0" err="1"/>
              <a:t>myiis</a:t>
            </a:r>
            <a:r>
              <a:rPr lang="en-US" dirty="0"/>
              <a:t>]"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/>
              <a:t>Set </a:t>
            </a:r>
            <a:r>
              <a:rPr lang="en-US" dirty="0" smtClean="0"/>
              <a:t>web1</a:t>
            </a:r>
            <a:r>
              <a:rPr lang="en-US" dirty="0"/>
              <a:t>'s run list to be "role[web]"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/>
              <a:t>Set </a:t>
            </a:r>
            <a:r>
              <a:rPr lang="en-US" dirty="0" smtClean="0"/>
              <a:t>web2</a:t>
            </a:r>
            <a:r>
              <a:rPr lang="en-US" dirty="0"/>
              <a:t>'s run list to be "role[web]"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/>
              <a:t>Converge all the nodes that have been assigned the web role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A role would be a better way to describe what are obviously the </a:t>
            </a:r>
            <a:r>
              <a:rPr lang="en-US" b="1" dirty="0"/>
              <a:t>web</a:t>
            </a:r>
            <a:r>
              <a:rPr lang="en-US" dirty="0"/>
              <a:t>servers.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/>
              <a:t>©</a:t>
            </a:r>
            <a:r>
              <a:rPr lang="is-IS" dirty="0"/>
              <a:t>2018</a:t>
            </a:r>
            <a:r>
              <a:rPr lang="en-US" dirty="0"/>
              <a:t> Chef Software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543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733321"/>
            <a:ext cx="14423693" cy="5413753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** ROLE COMMANDS **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bulk delete REGEX (options)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create ROLE (options)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delete ROLE (options)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edit ROLE (options)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env_run_list add [ROLE] [ENVIRONMENT] [ENTRY[,ENTRY]] (options)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env_run_list clear [ROLE] [ENVIRONMENT]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env_run_list remove [ROLE] [ENVIRONMENT] [ENTRIES]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env_run_list replace [ROLE] [ENVIRONMENT] [OLD_ENTRY] [NEW_ENTRY]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env_run_list set [ROLE] [ENVIRONMENT] [ENTRIES]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knife role from file FILE [FILE..] (options)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/>
              <a:t>GL: </a:t>
            </a:r>
            <a:r>
              <a:rPr lang="en-US" dirty="0"/>
              <a:t>What Can '</a:t>
            </a:r>
            <a:r>
              <a:rPr lang="en-US" dirty="0">
                <a:latin typeface="+mn-lt"/>
              </a:rPr>
              <a:t>knife role' </a:t>
            </a:r>
            <a:r>
              <a:rPr lang="en-US" dirty="0"/>
              <a:t>Do?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9"/>
            <a:ext cx="14422528" cy="1298475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cd ~\chef-repo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role --help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27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2363614"/>
          </a:xfrm>
        </p:spPr>
        <p:txBody>
          <a:bodyPr/>
          <a:lstStyle/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GL: </a:t>
            </a:r>
            <a:r>
              <a:rPr lang="en-US" dirty="0"/>
              <a:t>Run 'knife role list'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role list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17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GL: Create the Web Role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</a:t>
            </a:r>
            <a:r>
              <a:rPr 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web</a:t>
            </a:r>
            <a:r>
              <a:rPr 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description </a:t>
            </a:r>
            <a:r>
              <a:rPr 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Web Server</a:t>
            </a:r>
            <a:r>
              <a:rPr 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run_list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recipe[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myiis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~\chef-repo\roles\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23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4743206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Updated Role web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GL: Upload the Role to the Chef Server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 knife role from file web.rb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</a:t>
            </a:r>
            <a:r>
              <a:rPr lang="is-IS" dirty="0">
                <a:solidFill>
                  <a:srgbClr val="7D868C"/>
                </a:solidFill>
              </a:rPr>
              <a:t>2018</a:t>
            </a:r>
            <a:r>
              <a:rPr lang="en-US" dirty="0">
                <a:solidFill>
                  <a:srgbClr val="7D868C"/>
                </a:solidFill>
              </a:rPr>
              <a:t> Chef Software Inc</a:t>
            </a:r>
            <a:r>
              <a:rPr lang="en-US" dirty="0"/>
              <a:t>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75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17445</TotalTime>
  <Words>2487</Words>
  <Application>Microsoft Macintosh PowerPoint</Application>
  <PresentationFormat>Custom</PresentationFormat>
  <Paragraphs>301</Paragraphs>
  <Slides>26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ChefDk3.2Template</vt:lpstr>
      <vt:lpstr>Roles</vt:lpstr>
      <vt:lpstr>Objectives</vt:lpstr>
      <vt:lpstr>Roles</vt:lpstr>
      <vt:lpstr>Roles</vt:lpstr>
      <vt:lpstr>GL: Define a Web Role</vt:lpstr>
      <vt:lpstr>GL: What Can 'knife role' Do? </vt:lpstr>
      <vt:lpstr>GL: Run 'knife role list'</vt:lpstr>
      <vt:lpstr>GL: Create the Web Role</vt:lpstr>
      <vt:lpstr>GL: Upload the Role to the Chef Server</vt:lpstr>
      <vt:lpstr>GL: Verify the Role on the Chef Server  </vt:lpstr>
      <vt:lpstr>GL: Verify Specific Information About the Role</vt:lpstr>
      <vt:lpstr>GL: Define a Web Role</vt:lpstr>
      <vt:lpstr>GL: View web1</vt:lpstr>
      <vt:lpstr>GL: Set web1's Run List </vt:lpstr>
      <vt:lpstr>GL: View web1 again</vt:lpstr>
      <vt:lpstr>GL: Define a Web Role</vt:lpstr>
      <vt:lpstr>GL: View node2</vt:lpstr>
      <vt:lpstr>GL: Set web2's Run List </vt:lpstr>
      <vt:lpstr>GL: View web2 again</vt:lpstr>
      <vt:lpstr>GL: Define a Web Role</vt:lpstr>
      <vt:lpstr>GL: Capture Node's Public Host Name and IP</vt:lpstr>
      <vt:lpstr>GL: Capture Nodes’ IP</vt:lpstr>
      <vt:lpstr>GL: Converge All Web Nodes</vt:lpstr>
      <vt:lpstr>Discussion</vt:lpstr>
      <vt:lpstr>Q&amp;A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Elon Bar-Evan</cp:lastModifiedBy>
  <cp:revision>2094</cp:revision>
  <cp:lastPrinted>2015-02-07T23:49:10Z</cp:lastPrinted>
  <dcterms:created xsi:type="dcterms:W3CDTF">2012-09-13T17:36:07Z</dcterms:created>
  <dcterms:modified xsi:type="dcterms:W3CDTF">2018-12-02T02:29:44Z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